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0" r:id="rId3"/>
    <p:sldId id="270" r:id="rId4"/>
    <p:sldId id="281" r:id="rId5"/>
    <p:sldId id="303" r:id="rId6"/>
    <p:sldId id="304" r:id="rId7"/>
    <p:sldId id="305" r:id="rId8"/>
    <p:sldId id="306" r:id="rId9"/>
    <p:sldId id="311" r:id="rId10"/>
    <p:sldId id="307" r:id="rId11"/>
    <p:sldId id="308" r:id="rId12"/>
    <p:sldId id="312" r:id="rId13"/>
    <p:sldId id="290" r:id="rId14"/>
    <p:sldId id="291" r:id="rId15"/>
    <p:sldId id="292" r:id="rId16"/>
    <p:sldId id="309" r:id="rId17"/>
    <p:sldId id="295" r:id="rId18"/>
    <p:sldId id="313" r:id="rId19"/>
    <p:sldId id="296" r:id="rId20"/>
    <p:sldId id="301" r:id="rId21"/>
  </p:sldIdLst>
  <p:sldSz cx="12192000" cy="6858000"/>
  <p:notesSz cx="7010400" cy="9296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err="1"/>
              <a:t>Skaderapporter</a:t>
            </a:r>
            <a:r>
              <a:rPr lang="en-US" sz="2800" dirty="0"/>
              <a:t> – </a:t>
            </a:r>
            <a:r>
              <a:rPr lang="en-US" sz="2800" dirty="0" err="1"/>
              <a:t>mest</a:t>
            </a:r>
            <a:r>
              <a:rPr lang="en-US" sz="2800" baseline="0" dirty="0"/>
              <a:t> </a:t>
            </a:r>
            <a:r>
              <a:rPr lang="en-US" sz="2800" baseline="0" dirty="0" err="1"/>
              <a:t>villor</a:t>
            </a:r>
            <a:r>
              <a:rPr lang="en-US" sz="2800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Antal rapporter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Blad1!$B$2:$B$7</c:f>
              <c:numCache>
                <c:formatCode>General</c:formatCode>
                <c:ptCount val="6"/>
                <c:pt idx="0">
                  <c:v>6072</c:v>
                </c:pt>
                <c:pt idx="1">
                  <c:v>7090</c:v>
                </c:pt>
                <c:pt idx="2">
                  <c:v>5771</c:v>
                </c:pt>
                <c:pt idx="3">
                  <c:v>15279</c:v>
                </c:pt>
                <c:pt idx="4">
                  <c:v>22146</c:v>
                </c:pt>
                <c:pt idx="5">
                  <c:v>24272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0-4C51-A1A2-797E59ED0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0628736"/>
        <c:axId val="560626440"/>
      </c:barChart>
      <c:catAx>
        <c:axId val="56062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60626440"/>
        <c:crosses val="autoZero"/>
        <c:auto val="1"/>
        <c:lblAlgn val="ctr"/>
        <c:lblOffset val="100"/>
        <c:noMultiLvlLbl val="0"/>
      </c:catAx>
      <c:valAx>
        <c:axId val="560626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6062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B0F-4029-8505-3AA0F71A31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B0F-4029-8505-3AA0F71A31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B0F-4029-8505-3AA0F71A31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B0F-4029-8505-3AA0F71A319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B0F-4029-8505-3AA0F71A3192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Blad1!$A$2:$A$6</c:f>
              <c:strCache>
                <c:ptCount val="5"/>
                <c:pt idx="0">
                  <c:v>Korrosion</c:v>
                </c:pt>
                <c:pt idx="1">
                  <c:v>Ålder/slitage</c:v>
                </c:pt>
                <c:pt idx="2">
                  <c:v>Materialfel</c:v>
                </c:pt>
                <c:pt idx="3">
                  <c:v>Utförandefel</c:v>
                </c:pt>
                <c:pt idx="4">
                  <c:v>Frysning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56</c:v>
                </c:pt>
                <c:pt idx="1">
                  <c:v>19</c:v>
                </c:pt>
                <c:pt idx="2">
                  <c:v>4</c:v>
                </c:pt>
                <c:pt idx="3">
                  <c:v>11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57-4A5D-8FEB-4E7716DF6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4F5-4E42-951D-6F780B2504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4F5-4E42-951D-6F780B2504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4F5-4E42-951D-6F780B2504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75B-4F43-AA8F-9C4F5D827F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4F5-4E42-951D-6F780B25040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475B-4F43-AA8F-9C4F5D827F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4F5-4E42-951D-6F780B250400}"/>
              </c:ext>
            </c:extLst>
          </c:dPt>
          <c:dLbls>
            <c:dLbl>
              <c:idx val="3"/>
              <c:layout>
                <c:manualLayout>
                  <c:x val="-8.6956521739130474E-2"/>
                  <c:y val="-5.83728499142102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5B-4F43-AA8F-9C4F5D827FA8}"/>
                </c:ext>
              </c:extLst>
            </c:dLbl>
            <c:dLbl>
              <c:idx val="5"/>
              <c:layout>
                <c:manualLayout>
                  <c:x val="-1.8115942028985508E-2"/>
                  <c:y val="-0.1284202698112626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5B-4F43-AA8F-9C4F5D827FA8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Blad1!$A$2:$A$8</c:f>
              <c:strCache>
                <c:ptCount val="7"/>
                <c:pt idx="0">
                  <c:v>Diskmaskin</c:v>
                </c:pt>
                <c:pt idx="1">
                  <c:v>Tvättmaskin</c:v>
                </c:pt>
                <c:pt idx="2">
                  <c:v>VVB</c:v>
                </c:pt>
                <c:pt idx="3">
                  <c:v>Kyl/frys</c:v>
                </c:pt>
                <c:pt idx="4">
                  <c:v>Ismaskin</c:v>
                </c:pt>
                <c:pt idx="5">
                  <c:v>Akvarium</c:v>
                </c:pt>
                <c:pt idx="6">
                  <c:v>Annat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30</c:v>
                </c:pt>
                <c:pt idx="1">
                  <c:v>2</c:v>
                </c:pt>
                <c:pt idx="2">
                  <c:v>10</c:v>
                </c:pt>
                <c:pt idx="3">
                  <c:v>27</c:v>
                </c:pt>
                <c:pt idx="4">
                  <c:v>1</c:v>
                </c:pt>
                <c:pt idx="5">
                  <c:v>1</c:v>
                </c:pt>
                <c:pt idx="6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5B-4F43-AA8F-9C4F5D827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Diskmaskin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Blad1!$B$2:$B$7</c:f>
              <c:numCache>
                <c:formatCode>General</c:formatCode>
                <c:ptCount val="6"/>
                <c:pt idx="0">
                  <c:v>34</c:v>
                </c:pt>
                <c:pt idx="1">
                  <c:v>37</c:v>
                </c:pt>
                <c:pt idx="2">
                  <c:v>39</c:v>
                </c:pt>
                <c:pt idx="3">
                  <c:v>32</c:v>
                </c:pt>
                <c:pt idx="4">
                  <c:v>31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D-4894-90DB-65349A3927E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Tvättmaskin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Blad1!$A$2:$A$7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Blad1!$C$2:$C$7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D-4894-90DB-65349A3927E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VVB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Blad1!$A$2:$A$7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Blad1!$D$2:$D$7</c:f>
              <c:numCache>
                <c:formatCode>General</c:formatCode>
                <c:ptCount val="6"/>
                <c:pt idx="0">
                  <c:v>13</c:v>
                </c:pt>
                <c:pt idx="1">
                  <c:v>11</c:v>
                </c:pt>
                <c:pt idx="2">
                  <c:v>10</c:v>
                </c:pt>
                <c:pt idx="3">
                  <c:v>12</c:v>
                </c:pt>
                <c:pt idx="4">
                  <c:v>11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1D-4894-90DB-65349A3927E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Kyl/frys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Blad1!$A$2:$A$7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Blad1!$E$2:$E$7</c:f>
              <c:numCache>
                <c:formatCode>General</c:formatCode>
                <c:ptCount val="6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23</c:v>
                </c:pt>
                <c:pt idx="4">
                  <c:v>24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1D-4894-90DB-65349A3927E2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Ismaskin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Blad1!$A$2:$A$7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Blad1!$F$2:$F$7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1D-4894-90DB-65349A3927E2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Akvarium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Blad1!$A$2:$A$7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Blad1!$G$2:$G$7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1D-4894-90DB-65349A392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3401024"/>
        <c:axId val="853398728"/>
      </c:barChart>
      <c:catAx>
        <c:axId val="85340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53398728"/>
        <c:crosses val="autoZero"/>
        <c:auto val="1"/>
        <c:lblAlgn val="ctr"/>
        <c:lblOffset val="100"/>
        <c:noMultiLvlLbl val="0"/>
      </c:catAx>
      <c:valAx>
        <c:axId val="853398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5340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4F5-4E42-951D-6F780B2504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4F5-4E42-951D-6F780B2504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4F5-4E42-951D-6F780B2504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75B-4F43-AA8F-9C4F5D827F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4F5-4E42-951D-6F780B25040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475B-4F43-AA8F-9C4F5D827F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4F5-4E42-951D-6F780B250400}"/>
              </c:ext>
            </c:extLst>
          </c:dPt>
          <c:dLbls>
            <c:dLbl>
              <c:idx val="0"/>
              <c:layout>
                <c:manualLayout>
                  <c:x val="4.5893719806763371E-2"/>
                  <c:y val="-2.91864249571051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F5-4E42-951D-6F780B250400}"/>
                </c:ext>
              </c:extLst>
            </c:dLbl>
            <c:dLbl>
              <c:idx val="1"/>
              <c:layout>
                <c:manualLayout>
                  <c:x val="-3.6231884057971016E-2"/>
                  <c:y val="-1.6721196133656879E-1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F5-4E42-951D-6F780B250400}"/>
                </c:ext>
              </c:extLst>
            </c:dLbl>
            <c:dLbl>
              <c:idx val="3"/>
              <c:layout>
                <c:manualLayout>
                  <c:x val="-8.6956521739130474E-2"/>
                  <c:y val="-5.83728499142102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5B-4F43-AA8F-9C4F5D827FA8}"/>
                </c:ext>
              </c:extLst>
            </c:dLbl>
            <c:dLbl>
              <c:idx val="5"/>
              <c:layout>
                <c:manualLayout>
                  <c:x val="-1.8115942028985508E-2"/>
                  <c:y val="-0.1284202698112626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5B-4F43-AA8F-9C4F5D827FA8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Blad1!$A$2:$A$3</c:f>
              <c:strCache>
                <c:ptCount val="2"/>
                <c:pt idx="0">
                  <c:v>Golv</c:v>
                </c:pt>
                <c:pt idx="1">
                  <c:v>Vägg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5B-4F43-AA8F-9C4F5D827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7342995169082125"/>
          <c:h val="0.85855109393938145"/>
        </c:manualLayout>
      </c:layout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C22-47F8-845D-C9F598ED7E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E77-4878-B904-CAB6B6DBD3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C22-47F8-845D-C9F598ED7E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C22-47F8-845D-C9F598ED7E5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C22-47F8-845D-C9F598ED7E53}"/>
              </c:ext>
            </c:extLst>
          </c:dPt>
          <c:dLbls>
            <c:dLbl>
              <c:idx val="0"/>
              <c:layout>
                <c:manualLayout>
                  <c:x val="1.6908212560386385E-2"/>
                  <c:y val="-2.918642495710514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22-47F8-845D-C9F598ED7E53}"/>
                </c:ext>
              </c:extLst>
            </c:dLbl>
            <c:dLbl>
              <c:idx val="1"/>
              <c:layout>
                <c:manualLayout>
                  <c:x val="0.10265700483091787"/>
                  <c:y val="-9.92338448541576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77-4878-B904-CAB6B6DBD3A8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Blad1!$A$2:$A$6</c:f>
              <c:strCache>
                <c:ptCount val="5"/>
                <c:pt idx="0">
                  <c:v>Kök</c:v>
                </c:pt>
                <c:pt idx="1">
                  <c:v>Bad/dusch</c:v>
                </c:pt>
                <c:pt idx="2">
                  <c:v>Tvättstuga</c:v>
                </c:pt>
                <c:pt idx="3">
                  <c:v>WC</c:v>
                </c:pt>
                <c:pt idx="4">
                  <c:v>Annat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33</c:v>
                </c:pt>
                <c:pt idx="1">
                  <c:v>27</c:v>
                </c:pt>
                <c:pt idx="2">
                  <c:v>7</c:v>
                </c:pt>
                <c:pt idx="3">
                  <c:v>5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7-4878-B904-CAB6B6DBD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Kök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Blad1!$B$2:$B$7</c:f>
              <c:numCache>
                <c:formatCode>General</c:formatCode>
                <c:ptCount val="6"/>
                <c:pt idx="0">
                  <c:v>32</c:v>
                </c:pt>
                <c:pt idx="1">
                  <c:v>33</c:v>
                </c:pt>
                <c:pt idx="2">
                  <c:v>34</c:v>
                </c:pt>
                <c:pt idx="3">
                  <c:v>28</c:v>
                </c:pt>
                <c:pt idx="4">
                  <c:v>29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9-4C23-892E-EB22EF527D8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Bad/dusch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Blad1!$A$2:$A$7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Blad1!$C$2:$C$7</c:f>
              <c:numCache>
                <c:formatCode>General</c:formatCode>
                <c:ptCount val="6"/>
                <c:pt idx="0">
                  <c:v>27</c:v>
                </c:pt>
                <c:pt idx="1">
                  <c:v>28</c:v>
                </c:pt>
                <c:pt idx="2">
                  <c:v>27</c:v>
                </c:pt>
                <c:pt idx="3">
                  <c:v>30</c:v>
                </c:pt>
                <c:pt idx="4">
                  <c:v>28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9-4C23-892E-EB22EF527D8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WC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Blad1!$A$2:$A$7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Blad1!$D$2:$D$7</c:f>
              <c:numCache>
                <c:formatCode>General</c:formatCode>
                <c:ptCount val="6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8</c:v>
                </c:pt>
                <c:pt idx="4">
                  <c:v>7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09-4C23-892E-EB22EF527D8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Tvätt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Blad1!$A$2:$A$7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Blad1!$E$2:$E$7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09-4C23-892E-EB22EF527D8E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Annat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Blad1!$A$2:$A$7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Blad1!$F$2:$F$7</c:f>
              <c:numCache>
                <c:formatCode>General</c:formatCode>
                <c:ptCount val="6"/>
                <c:pt idx="0">
                  <c:v>28</c:v>
                </c:pt>
                <c:pt idx="1">
                  <c:v>26</c:v>
                </c:pt>
                <c:pt idx="2">
                  <c:v>26</c:v>
                </c:pt>
                <c:pt idx="3">
                  <c:v>28</c:v>
                </c:pt>
                <c:pt idx="4">
                  <c:v>30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09-4C23-892E-EB22EF527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103312"/>
        <c:axId val="493106592"/>
      </c:barChart>
      <c:catAx>
        <c:axId val="49310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3106592"/>
        <c:crosses val="autoZero"/>
        <c:auto val="1"/>
        <c:lblAlgn val="ctr"/>
        <c:lblOffset val="100"/>
        <c:noMultiLvlLbl val="0"/>
      </c:catAx>
      <c:valAx>
        <c:axId val="49310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310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Kök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Blad1!$B$2:$B$7</c:f>
              <c:numCache>
                <c:formatCode>General</c:formatCode>
                <c:ptCount val="6"/>
                <c:pt idx="0">
                  <c:v>32</c:v>
                </c:pt>
                <c:pt idx="1">
                  <c:v>33</c:v>
                </c:pt>
                <c:pt idx="2">
                  <c:v>34</c:v>
                </c:pt>
                <c:pt idx="3">
                  <c:v>28</c:v>
                </c:pt>
                <c:pt idx="4">
                  <c:v>29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9-4C23-892E-EB22EF527D8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Bad/dusch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Blad1!$A$2:$A$7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Blad1!$C$2:$C$7</c:f>
              <c:numCache>
                <c:formatCode>General</c:formatCode>
                <c:ptCount val="6"/>
                <c:pt idx="0">
                  <c:v>27</c:v>
                </c:pt>
                <c:pt idx="1">
                  <c:v>28</c:v>
                </c:pt>
                <c:pt idx="2">
                  <c:v>27</c:v>
                </c:pt>
                <c:pt idx="3">
                  <c:v>30</c:v>
                </c:pt>
                <c:pt idx="4">
                  <c:v>28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9-4C23-892E-EB22EF527D8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WC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Blad1!$A$2:$A$7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Blad1!$D$2:$D$7</c:f>
              <c:numCache>
                <c:formatCode>General</c:formatCode>
                <c:ptCount val="6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8</c:v>
                </c:pt>
                <c:pt idx="4">
                  <c:v>7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09-4C23-892E-EB22EF527D8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Tvätt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Blad1!$A$2:$A$7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Blad1!$E$2:$E$7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09-4C23-892E-EB22EF527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103312"/>
        <c:axId val="493106592"/>
      </c:barChart>
      <c:catAx>
        <c:axId val="49310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3106592"/>
        <c:crosses val="autoZero"/>
        <c:auto val="1"/>
        <c:lblAlgn val="ctr"/>
        <c:lblOffset val="100"/>
        <c:noMultiLvlLbl val="0"/>
      </c:catAx>
      <c:valAx>
        <c:axId val="49310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310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Jämförelse –</a:t>
            </a:r>
            <a:r>
              <a:rPr lang="sv-SE" baseline="0" dirty="0"/>
              <a:t> Var sker skadorna?</a:t>
            </a:r>
            <a:endParaRPr lang="sv-S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Bad/dusch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Blad1!$A$2:$A$7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Blad1!$B$2:$B$7</c:f>
              <c:numCache>
                <c:formatCode>General</c:formatCode>
                <c:ptCount val="6"/>
                <c:pt idx="0">
                  <c:v>27</c:v>
                </c:pt>
                <c:pt idx="1">
                  <c:v>28</c:v>
                </c:pt>
                <c:pt idx="2">
                  <c:v>27</c:v>
                </c:pt>
                <c:pt idx="3">
                  <c:v>30</c:v>
                </c:pt>
                <c:pt idx="4">
                  <c:v>28</c:v>
                </c:pt>
                <c:pt idx="5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31-4A66-A349-CAA6ED1FB5F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Kök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Blad1!$A$2:$A$7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Blad1!$C$2:$C$7</c:f>
              <c:numCache>
                <c:formatCode>General</c:formatCode>
                <c:ptCount val="6"/>
                <c:pt idx="0">
                  <c:v>32</c:v>
                </c:pt>
                <c:pt idx="1">
                  <c:v>33</c:v>
                </c:pt>
                <c:pt idx="2">
                  <c:v>34</c:v>
                </c:pt>
                <c:pt idx="3">
                  <c:v>28</c:v>
                </c:pt>
                <c:pt idx="4">
                  <c:v>29</c:v>
                </c:pt>
                <c:pt idx="5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31-4A66-A349-CAA6ED1FB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5293088"/>
        <c:axId val="595294400"/>
      </c:lineChart>
      <c:catAx>
        <c:axId val="59529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5294400"/>
        <c:crosses val="autoZero"/>
        <c:auto val="1"/>
        <c:lblAlgn val="ctr"/>
        <c:lblOffset val="100"/>
        <c:noMultiLvlLbl val="0"/>
      </c:catAx>
      <c:valAx>
        <c:axId val="59529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529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B43-40AB-914B-4363E1BB72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B43-40AB-914B-4363E1BB72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5EC-47BB-B2AD-6249C08BC71E}"/>
              </c:ext>
            </c:extLst>
          </c:dPt>
          <c:dLbls>
            <c:dLbl>
              <c:idx val="2"/>
              <c:layout>
                <c:manualLayout>
                  <c:x val="-7.246376811594203E-3"/>
                  <c:y val="2.04304974699736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EC-47BB-B2AD-6249C08BC71E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Blad1!$A$2:$A$4</c:f>
              <c:strCache>
                <c:ptCount val="3"/>
                <c:pt idx="0">
                  <c:v>Ledningssystem</c:v>
                </c:pt>
                <c:pt idx="1">
                  <c:v>Utrustning</c:v>
                </c:pt>
                <c:pt idx="2">
                  <c:v>Tätskikt våtrum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58</c:v>
                </c:pt>
                <c:pt idx="1">
                  <c:v>25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C-47BB-B2AD-6249C08BC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Ledningssystem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Blad1!$B$2:$B$7</c:f>
              <c:numCache>
                <c:formatCode>General</c:formatCode>
                <c:ptCount val="6"/>
                <c:pt idx="0">
                  <c:v>59</c:v>
                </c:pt>
                <c:pt idx="1">
                  <c:v>59</c:v>
                </c:pt>
                <c:pt idx="2">
                  <c:v>62</c:v>
                </c:pt>
                <c:pt idx="3">
                  <c:v>61</c:v>
                </c:pt>
                <c:pt idx="4">
                  <c:v>62</c:v>
                </c:pt>
                <c:pt idx="5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58-480A-996D-247F04B574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Utrustning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Blad1!$A$2:$A$7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Blad1!$C$2:$C$7</c:f>
              <c:numCache>
                <c:formatCode>General</c:formatCode>
                <c:ptCount val="6"/>
                <c:pt idx="0">
                  <c:v>23</c:v>
                </c:pt>
                <c:pt idx="1">
                  <c:v>24</c:v>
                </c:pt>
                <c:pt idx="2">
                  <c:v>22</c:v>
                </c:pt>
                <c:pt idx="3">
                  <c:v>20</c:v>
                </c:pt>
                <c:pt idx="4">
                  <c:v>22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58-480A-996D-247F04B574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Tätskikt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Blad1!$A$2:$A$7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Blad1!$D$2:$D$7</c:f>
              <c:numCache>
                <c:formatCode>General</c:formatCode>
                <c:ptCount val="6"/>
                <c:pt idx="0">
                  <c:v>18</c:v>
                </c:pt>
                <c:pt idx="1">
                  <c:v>17</c:v>
                </c:pt>
                <c:pt idx="2">
                  <c:v>16</c:v>
                </c:pt>
                <c:pt idx="3">
                  <c:v>19</c:v>
                </c:pt>
                <c:pt idx="4">
                  <c:v>16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58-480A-996D-247F04B57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7991552"/>
        <c:axId val="848000736"/>
      </c:barChart>
      <c:catAx>
        <c:axId val="84799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48000736"/>
        <c:crosses val="autoZero"/>
        <c:auto val="1"/>
        <c:lblAlgn val="ctr"/>
        <c:lblOffset val="100"/>
        <c:noMultiLvlLbl val="0"/>
      </c:catAx>
      <c:valAx>
        <c:axId val="84800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4799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Jämförelse –</a:t>
            </a:r>
            <a:r>
              <a:rPr lang="sv-SE" baseline="0" dirty="0"/>
              <a:t> Var orsakar skadorna?</a:t>
            </a:r>
            <a:endParaRPr lang="sv-S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Ledningssystem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Blad1!$A$2:$A$7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Blad1!$B$2:$B$7</c:f>
              <c:numCache>
                <c:formatCode>General</c:formatCode>
                <c:ptCount val="6"/>
                <c:pt idx="0">
                  <c:v>59</c:v>
                </c:pt>
                <c:pt idx="1">
                  <c:v>59</c:v>
                </c:pt>
                <c:pt idx="2">
                  <c:v>62</c:v>
                </c:pt>
                <c:pt idx="3">
                  <c:v>61</c:v>
                </c:pt>
                <c:pt idx="4">
                  <c:v>62</c:v>
                </c:pt>
                <c:pt idx="5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31-4A66-A349-CAA6ED1FB5F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Utrustning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Blad1!$A$2:$A$7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Blad1!$C$2:$C$7</c:f>
              <c:numCache>
                <c:formatCode>General</c:formatCode>
                <c:ptCount val="6"/>
                <c:pt idx="0">
                  <c:v>23</c:v>
                </c:pt>
                <c:pt idx="1">
                  <c:v>24</c:v>
                </c:pt>
                <c:pt idx="2">
                  <c:v>22</c:v>
                </c:pt>
                <c:pt idx="3">
                  <c:v>20</c:v>
                </c:pt>
                <c:pt idx="4">
                  <c:v>22</c:v>
                </c:pt>
                <c:pt idx="5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31-4A66-A349-CAA6ED1FB5F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Tätskikt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Blad1!$A$2:$A$7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Blad1!$D$2:$D$7</c:f>
              <c:numCache>
                <c:formatCode>General</c:formatCode>
                <c:ptCount val="6"/>
                <c:pt idx="0">
                  <c:v>18</c:v>
                </c:pt>
                <c:pt idx="1">
                  <c:v>17</c:v>
                </c:pt>
                <c:pt idx="2">
                  <c:v>16</c:v>
                </c:pt>
                <c:pt idx="3">
                  <c:v>19</c:v>
                </c:pt>
                <c:pt idx="4">
                  <c:v>16</c:v>
                </c:pt>
                <c:pt idx="5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87-4B0F-82CA-BCC7D7282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5293088"/>
        <c:axId val="595294400"/>
      </c:lineChart>
      <c:catAx>
        <c:axId val="59529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5294400"/>
        <c:crosses val="autoZero"/>
        <c:auto val="1"/>
        <c:lblAlgn val="ctr"/>
        <c:lblOffset val="100"/>
        <c:noMultiLvlLbl val="0"/>
      </c:catAx>
      <c:valAx>
        <c:axId val="59529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529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D7C-4361-BAD1-08D1AF2F17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D7C-4361-BAD1-08D1AF2F17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305-47B1-8F0D-842DD661F5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305-47B1-8F0D-842DD661F53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D7C-4361-BAD1-08D1AF2F1719}"/>
              </c:ext>
            </c:extLst>
          </c:dPt>
          <c:dLbls>
            <c:dLbl>
              <c:idx val="0"/>
              <c:layout>
                <c:manualLayout>
                  <c:x val="3.0193236714975757E-2"/>
                  <c:y val="0.201386332204025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7C-4361-BAD1-08D1AF2F1719}"/>
                </c:ext>
              </c:extLst>
            </c:dLbl>
            <c:dLbl>
              <c:idx val="1"/>
              <c:layout>
                <c:manualLayout>
                  <c:x val="0.11956521739130435"/>
                  <c:y val="-4.37796374356577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7C-4361-BAD1-08D1AF2F1719}"/>
                </c:ext>
              </c:extLst>
            </c:dLbl>
            <c:dLbl>
              <c:idx val="4"/>
              <c:layout>
                <c:manualLayout>
                  <c:x val="0.29830917874396135"/>
                  <c:y val="1.16745699828420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7C-4361-BAD1-08D1AF2F171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Blad1!$A$2:$A$6</c:f>
              <c:strCache>
                <c:ptCount val="5"/>
                <c:pt idx="0">
                  <c:v>Kallvatten</c:v>
                </c:pt>
                <c:pt idx="1">
                  <c:v>Varmvatten</c:v>
                </c:pt>
                <c:pt idx="2">
                  <c:v>Värme</c:v>
                </c:pt>
                <c:pt idx="3">
                  <c:v>Avlopp</c:v>
                </c:pt>
                <c:pt idx="4">
                  <c:v>Vattenburen golvvärme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40</c:v>
                </c:pt>
                <c:pt idx="1">
                  <c:v>12</c:v>
                </c:pt>
                <c:pt idx="2">
                  <c:v>15</c:v>
                </c:pt>
                <c:pt idx="3">
                  <c:v>32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7C-4361-BAD1-08D1AF2F1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0.397</cdr:x>
      <cdr:y>0.27972</cdr:y>
    </cdr:from>
    <cdr:to>
      <cdr:x>0.56435</cdr:x>
      <cdr:y>0.44724</cdr:y>
    </cdr:to>
    <cdr:grpSp>
      <cdr:nvGrpSpPr>
        <cdr:cNvPr id="2" name="Grupp 1">
          <a:extLst xmlns:a="http://schemas.openxmlformats.org/drawingml/2006/main">
            <a:ext uri="{FF2B5EF4-FFF2-40B4-BE49-F238E27FC236}">
              <a16:creationId xmlns:a16="http://schemas.microsoft.com/office/drawing/2014/main" id="{3CA6EB70-BA17-470E-A12B-A993710214A0}"/>
            </a:ext>
          </a:extLst>
        </cdr:cNvPr>
        <cdr:cNvGrpSpPr/>
      </cdr:nvGrpSpPr>
      <cdr:grpSpPr>
        <a:xfrm xmlns:a="http://schemas.openxmlformats.org/drawingml/2006/main" rot="1753631">
          <a:off x="4174709" y="1217166"/>
          <a:ext cx="1759788" cy="728932"/>
          <a:chOff x="-7468999" y="7106054"/>
          <a:chExt cx="1759788" cy="728932"/>
        </a:xfrm>
      </cdr:grpSpPr>
      <cdr:sp macro="" textlink="">
        <cdr:nvSpPr>
          <cdr:cNvPr id="3" name="Pil: höger 2">
            <a:extLst xmlns:a="http://schemas.openxmlformats.org/drawingml/2006/main">
              <a:ext uri="{FF2B5EF4-FFF2-40B4-BE49-F238E27FC236}">
                <a16:creationId xmlns:a16="http://schemas.microsoft.com/office/drawing/2014/main" id="{50183479-01B4-48A0-A262-B0924258B71D}"/>
              </a:ext>
            </a:extLst>
          </cdr:cNvPr>
          <cdr:cNvSpPr/>
        </cdr:nvSpPr>
        <cdr:spPr>
          <a:xfrm xmlns:a="http://schemas.openxmlformats.org/drawingml/2006/main">
            <a:off x="-7468999" y="7106054"/>
            <a:ext cx="1759788" cy="728932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chemeClr val="accent2">
              <a:lumMod val="75000"/>
            </a:schemeClr>
          </a:solidFill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sv-SE"/>
          </a:p>
        </cdr:txBody>
      </cdr:sp>
      <cdr:sp macro="" textlink="">
        <cdr:nvSpPr>
          <cdr:cNvPr id="4" name="textruta 2">
            <a:extLst xmlns:a="http://schemas.openxmlformats.org/drawingml/2006/main">
              <a:ext uri="{FF2B5EF4-FFF2-40B4-BE49-F238E27FC236}">
                <a16:creationId xmlns:a16="http://schemas.microsoft.com/office/drawing/2014/main" id="{0FF18D15-E9C6-47F6-A6CF-BEE6B9631A09}"/>
              </a:ext>
            </a:extLst>
          </cdr:cNvPr>
          <cdr:cNvSpPr txBox="1"/>
        </cdr:nvSpPr>
        <cdr:spPr>
          <a:xfrm xmlns:a="http://schemas.openxmlformats.org/drawingml/2006/main">
            <a:off x="-7237729" y="7240206"/>
            <a:ext cx="882101" cy="46166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sv-SE" sz="2400" dirty="0">
                <a:solidFill>
                  <a:schemeClr val="bg1"/>
                </a:solidFill>
              </a:rPr>
              <a:t>Meps</a:t>
            </a:r>
            <a:endParaRPr lang="sv-SE" dirty="0">
              <a:solidFill>
                <a:schemeClr val="bg1"/>
              </a:solidFill>
            </a:endParaRPr>
          </a:p>
        </cdr:txBody>
      </cdr:sp>
    </cdr:grp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C923F9-F7C6-4D86-97E2-6112CB4B8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1B6CE84-D5B5-49C8-A4C6-6CD86EF69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36B3F7-DFA9-4CC3-8663-DDA38D79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BCE3-15E9-45BC-9D7F-F4983F413292}" type="datetimeFigureOut">
              <a:rPr lang="sv-SE" smtClean="0"/>
              <a:t>2020-03-31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0472C55-1F3A-46B6-8C20-AB9F6B0E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E3FE22-52F6-4C24-B2F3-24545361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AD7-A4D6-4A5C-BC0B-7E5D204143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839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B55B66-8F7D-43D2-B439-6F5C2EF3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4349E87-E8DF-4881-A78F-E9D5A048D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899E2F-68A0-4EFC-89B9-4AF985FB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BCE3-15E9-45BC-9D7F-F4983F413292}" type="datetimeFigureOut">
              <a:rPr lang="sv-SE" smtClean="0"/>
              <a:t>2020-03-31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97A726-1EE5-42F0-BE96-9060474A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AC73E1D-80ED-47AE-BAEA-89D370C4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AD7-A4D6-4A5C-BC0B-7E5D204143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3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6B5B305-180E-426E-AB1B-823D7A2AB6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66CC001-CDC1-405C-B092-DDA922B81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6C18A4-5BA7-4164-A6C8-66E0BA7A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BCE3-15E9-45BC-9D7F-F4983F413292}" type="datetimeFigureOut">
              <a:rPr lang="sv-SE" smtClean="0"/>
              <a:t>2020-03-31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429067-D7B0-410E-911B-CBADDA4A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8C7DE2-BC15-4F01-959F-717D6ECF5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AD7-A4D6-4A5C-BC0B-7E5D204143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870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B6E79E-D837-4640-92CE-D86B1A2C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93577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A82E3A-58CF-4D17-B226-ED79DC326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28600" indent="-228600">
              <a:buClr>
                <a:schemeClr val="accent1">
                  <a:lumMod val="75000"/>
                </a:schemeClr>
              </a:buClr>
              <a:buSzPct val="135000"/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1">
                  <a:lumMod val="75000"/>
                </a:schemeClr>
              </a:buClr>
              <a:buSzPct val="135000"/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>
                  <a:lumMod val="75000"/>
                </a:schemeClr>
              </a:buClr>
              <a:buSzPct val="135000"/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9223CD-B45D-42A6-99EF-78CCFF36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BCE3-15E9-45BC-9D7F-F4983F413292}" type="datetimeFigureOut">
              <a:rPr lang="sv-SE" smtClean="0"/>
              <a:t>2020-03-31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29EE16-8FC7-4123-B05F-AF83373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6A0E73-B371-43B1-9654-56A469F9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AD7-A4D6-4A5C-BC0B-7E5D2041435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 descr="En bild som visar text&#10;&#10;Beskrivning genererad med mycket hög exakthet">
            <a:extLst>
              <a:ext uri="{FF2B5EF4-FFF2-40B4-BE49-F238E27FC236}">
                <a16:creationId xmlns:a16="http://schemas.microsoft.com/office/drawing/2014/main" id="{8C469982-1B69-4B2F-BD58-AEF82E7A19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088" y="148455"/>
            <a:ext cx="1533071" cy="1542233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2FE129F4-27FC-45FE-B667-DF2C9FFABEA7}"/>
              </a:ext>
            </a:extLst>
          </p:cNvPr>
          <p:cNvSpPr/>
          <p:nvPr userDrawn="1"/>
        </p:nvSpPr>
        <p:spPr>
          <a:xfrm>
            <a:off x="2382" y="6400800"/>
            <a:ext cx="12189618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79EB43A7-1E0B-422E-810D-DE400F589610}"/>
              </a:ext>
            </a:extLst>
          </p:cNvPr>
          <p:cNvSpPr/>
          <p:nvPr userDrawn="1"/>
        </p:nvSpPr>
        <p:spPr>
          <a:xfrm>
            <a:off x="12" y="6334316"/>
            <a:ext cx="12191988" cy="1254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FA5C260-355E-4E2B-B259-0AA27ED355C8}"/>
              </a:ext>
            </a:extLst>
          </p:cNvPr>
          <p:cNvSpPr txBox="1">
            <a:spLocks/>
          </p:cNvSpPr>
          <p:nvPr userDrawn="1"/>
        </p:nvSpPr>
        <p:spPr>
          <a:xfrm>
            <a:off x="822961" y="6459786"/>
            <a:ext cx="2585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>
                <a:solidFill>
                  <a:schemeClr val="bg1">
                    <a:lumMod val="95000"/>
                  </a:schemeClr>
                </a:solidFill>
              </a:rPr>
              <a:t>www.vattenskadecentrum.se</a:t>
            </a:r>
            <a:endParaRPr lang="sv-S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7CB57DA-7813-43B2-995C-2F420DAC156A}"/>
              </a:ext>
            </a:extLst>
          </p:cNvPr>
          <p:cNvSpPr txBox="1">
            <a:spLocks/>
          </p:cNvSpPr>
          <p:nvPr userDrawn="1"/>
        </p:nvSpPr>
        <p:spPr>
          <a:xfrm>
            <a:off x="8610601" y="6479258"/>
            <a:ext cx="2743200" cy="345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sv-S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45F2163-7132-4F12-904D-3DD6967998D2}"/>
              </a:ext>
            </a:extLst>
          </p:cNvPr>
          <p:cNvSpPr txBox="1">
            <a:spLocks/>
          </p:cNvSpPr>
          <p:nvPr userDrawn="1"/>
        </p:nvSpPr>
        <p:spPr>
          <a:xfrm>
            <a:off x="8765668" y="6472312"/>
            <a:ext cx="2585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sz="1600" dirty="0">
                <a:solidFill>
                  <a:schemeClr val="bg1">
                    <a:lumMod val="95000"/>
                  </a:schemeClr>
                </a:solidFill>
              </a:rPr>
              <a:t>Vattenskaderapport 2019</a:t>
            </a:r>
            <a:endParaRPr lang="sv-SE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9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644DA9-6CC0-40BF-B4BB-51FD0569A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A5CAD54-F228-4527-97E3-D5BAECE04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60A07E-72F7-4AA3-BD28-E6218711F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BCE3-15E9-45BC-9D7F-F4983F413292}" type="datetimeFigureOut">
              <a:rPr lang="sv-SE" smtClean="0"/>
              <a:t>2020-03-31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788F96-6CB6-4631-8010-A78EE0789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A6FE81-F786-4053-8C6C-24D9752BE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AD7-A4D6-4A5C-BC0B-7E5D204143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71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BFFABF-7DDC-44D2-902E-57426306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E0013E-F254-4FC7-81F3-8E4A9A64A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9DC1ACD-7457-49F6-A7FD-A830FA0F0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49604D1-3121-485F-81D4-F640318DF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BCE3-15E9-45BC-9D7F-F4983F413292}" type="datetimeFigureOut">
              <a:rPr lang="sv-SE" smtClean="0"/>
              <a:t>2020-03-31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76AE893-2528-4E12-85AA-0C3FB3657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95D2591-B2A5-4129-9313-C0DDBE790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AD7-A4D6-4A5C-BC0B-7E5D204143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814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6813FD-7049-4701-87A3-5056FF5F0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5BF75A8-944D-4987-AB30-D3C21D8AB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0A317D6-1402-4143-9A5B-50D76C19E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DDEF710-DBEB-4E15-B0C0-A0E03AA61D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520CE18-0DCD-469F-A09F-46AC5CBE5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12B655E-2635-4579-831B-8E702D4D0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BCE3-15E9-45BC-9D7F-F4983F413292}" type="datetimeFigureOut">
              <a:rPr lang="sv-SE" smtClean="0"/>
              <a:t>2020-03-31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7C5018E-CBB1-463D-BAAD-58070A22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923B8D2-2386-4F29-8F01-E1E8E068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AD7-A4D6-4A5C-BC0B-7E5D204143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894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2CC1C9-C303-4C5A-85FC-09AD268AF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B743FFE-4146-441B-84C9-2EAA64C67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BCE3-15E9-45BC-9D7F-F4983F413292}" type="datetimeFigureOut">
              <a:rPr lang="sv-SE" smtClean="0"/>
              <a:t>2020-03-31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35B5500-3E3B-4E52-8A99-E05315448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4957E10-FD9F-45D2-8DDC-58CFC3D77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AD7-A4D6-4A5C-BC0B-7E5D204143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415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E5B61D2-30D0-4B21-9A89-B2ED34D4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BCE3-15E9-45BC-9D7F-F4983F413292}" type="datetimeFigureOut">
              <a:rPr lang="sv-SE" smtClean="0"/>
              <a:t>2020-03-31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0185D4E-1E9C-4BAB-8A5B-D61CF80B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11066C3-EA24-422D-9F6B-E7A00806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AD7-A4D6-4A5C-BC0B-7E5D204143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78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811FA7-6341-43B6-B0EB-D4B171657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09BECB-6F9E-4E98-8BAE-09522C8D9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6B85ED-CA33-4D23-A329-3E571998C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183ADF0-E10D-49D0-AC2D-B58645A7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BCE3-15E9-45BC-9D7F-F4983F413292}" type="datetimeFigureOut">
              <a:rPr lang="sv-SE" smtClean="0"/>
              <a:t>2020-03-31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2D43382-5A48-4175-9637-DB1AC4C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01DBA67-69C6-44E1-BBE1-1DD3FAE6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AD7-A4D6-4A5C-BC0B-7E5D204143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157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359EBC-25B8-4611-A9EA-EDCCFE038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51D73F9-69A5-4EB3-B831-2EDD5D139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6D6326-9C12-4BBE-990C-4DBF207D6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7300BAE-0EC6-42EC-8BCC-32A761427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BCE3-15E9-45BC-9D7F-F4983F413292}" type="datetimeFigureOut">
              <a:rPr lang="sv-SE" smtClean="0"/>
              <a:t>2020-03-31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E59B42C-21FE-4033-8705-775B5FE80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3A92BDF-DFC8-4712-86EF-3790CFED8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AD7-A4D6-4A5C-BC0B-7E5D204143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903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0FB577A-0C86-4803-A95E-7B65ADA86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E79DBF0-88B3-4AA0-9964-7B1D0C8F4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95DE77-AFEF-4C64-A962-0D634B395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7BCE3-15E9-45BC-9D7F-F4983F413292}" type="datetimeFigureOut">
              <a:rPr lang="sv-SE" smtClean="0"/>
              <a:t>2020-03-31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F10314-21A9-4BF3-8197-F7442BD9C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81491DF-F6E9-4144-8F5A-DFAA0395F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B9AD7-A4D6-4A5C-BC0B-7E5D204143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722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9EF134-0180-4D99-8C13-8717C9DBF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sv-SE" sz="4400" dirty="0"/>
              <a:t>Vattenskade-</a:t>
            </a:r>
            <a:br>
              <a:rPr lang="sv-SE" sz="4400" dirty="0"/>
            </a:br>
            <a:r>
              <a:rPr lang="sv-SE" sz="4400" dirty="0"/>
              <a:t>rapport 2019</a:t>
            </a:r>
            <a:br>
              <a:rPr lang="sv-SE" sz="4400" dirty="0"/>
            </a:br>
            <a:endParaRPr lang="sv-SE" sz="4400" dirty="0"/>
          </a:p>
        </p:txBody>
      </p:sp>
      <p:pic>
        <p:nvPicPr>
          <p:cNvPr id="4" name="Bildobjekt 3" descr="En bild som visar text&#10;&#10;Beskrivning genererad med mycket hög exakthet">
            <a:extLst>
              <a:ext uri="{FF2B5EF4-FFF2-40B4-BE49-F238E27FC236}">
                <a16:creationId xmlns:a16="http://schemas.microsoft.com/office/drawing/2014/main" id="{F981ADAF-8539-4AC0-AD82-52DD3E8D4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6" r="-1" b="-1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49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960506-827E-4DCE-B0FA-CB3B4CA5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orsakar skadorna?  2019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3E05209C-E7DB-4465-86E2-64780C88021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8388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0EA8EC-EFA5-448C-8CA7-BE14E6224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orsakar skadorna?   2014-2019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DD4ED98D-F377-4DE6-89A6-5CD625657B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7905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3703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39AB78-6D62-4923-975D-EC2841546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Jmf Vad orsakar skadorna 2014 - 2019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E42BD35F-3F2C-425B-AD67-B6A1F7D7C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9609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0325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5DB507-4A59-4FD8-A333-2247671CD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Ledningssystem – 2019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FCAA46E3-CA6A-4E55-BE7C-9AFD34455C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6017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9286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DA7F0B-9E8C-4580-BDE7-3CE4C6BF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Ledningssystem – skadeorsaker – 2019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B1C80749-C8A4-4E71-A28B-F6DDBC9D3F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2335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1143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CDF60A-7457-40E3-AB88-6216DE83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Utrustning – 2019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B6D8151A-C45A-42FC-BC64-999449EE97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8934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0396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CD141A-6AA9-4FA6-8575-163C6526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Utrustning – 2014-2019</a:t>
            </a:r>
            <a:br>
              <a:rPr lang="sv-SE" dirty="0"/>
            </a:br>
            <a:endParaRPr lang="sv-SE" dirty="0"/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A2101C52-6989-4193-BD66-8CE2FE5254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667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2549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BD3F57-F8C3-4CB3-9BC7-9C5EB38C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Utrustning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048C68-8844-4234-B98E-D99FC534E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 Disk- eller tvättmaskin</a:t>
            </a:r>
          </a:p>
          <a:p>
            <a:pPr lvl="1"/>
            <a:r>
              <a:rPr lang="sv-SE" dirty="0"/>
              <a:t>50% skadeorsak ”Maskin” och 50% skadeorsak ”Slang”</a:t>
            </a:r>
          </a:p>
          <a:p>
            <a:pPr lvl="1"/>
            <a:r>
              <a:rPr lang="sv-SE" dirty="0"/>
              <a:t>Drygt 70% av skador på maskin 10 år eller yngre</a:t>
            </a:r>
          </a:p>
          <a:p>
            <a:r>
              <a:rPr lang="sv-SE" dirty="0"/>
              <a:t> Kyl/frys</a:t>
            </a:r>
          </a:p>
          <a:p>
            <a:pPr lvl="1"/>
            <a:r>
              <a:rPr lang="sv-SE" dirty="0"/>
              <a:t>Cirka 70% av skador på maskin 10 år eller yngre</a:t>
            </a:r>
          </a:p>
          <a:p>
            <a:pPr lvl="1"/>
            <a:r>
              <a:rPr lang="sv-SE" dirty="0"/>
              <a:t>Drygt 75% av rapporterade skador fanns tätskikt under kyl/frys</a:t>
            </a:r>
          </a:p>
          <a:p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2919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CDF60A-7457-40E3-AB88-6216DE83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Tätskikt – 2019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B6D8151A-C45A-42FC-BC64-999449EE97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362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4791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F00536-C12F-4C6F-983E-FD1516889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Tätskikt - 2019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CB0A4D-B0D1-4AB7-ADCC-8BB934A8E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 Ytskikt</a:t>
            </a:r>
          </a:p>
          <a:p>
            <a:pPr lvl="1"/>
            <a:r>
              <a:rPr lang="sv-SE" dirty="0"/>
              <a:t>Vägg – ca 55% kakel, ca 35% plastmatta/tapet, resterande </a:t>
            </a:r>
            <a:r>
              <a:rPr lang="sv-SE" dirty="0" err="1"/>
              <a:t>bl</a:t>
            </a:r>
            <a:r>
              <a:rPr lang="sv-SE" dirty="0"/>
              <a:t> a målning</a:t>
            </a:r>
          </a:p>
          <a:p>
            <a:pPr lvl="1"/>
            <a:r>
              <a:rPr lang="sv-SE" dirty="0"/>
              <a:t>Golv – ca 60% klinker, ca 40% plastmatta</a:t>
            </a:r>
          </a:p>
          <a:p>
            <a:r>
              <a:rPr lang="sv-SE" dirty="0"/>
              <a:t> Skadeorsaker</a:t>
            </a:r>
          </a:p>
          <a:p>
            <a:pPr lvl="1"/>
            <a:r>
              <a:rPr lang="sv-SE" dirty="0"/>
              <a:t>Vägg – ca 25% rörgenomföring, skruvinfästning, åverkan och ca 75% tätskikt</a:t>
            </a:r>
          </a:p>
          <a:p>
            <a:pPr lvl="1"/>
            <a:r>
              <a:rPr lang="sv-SE" dirty="0"/>
              <a:t>Golv – ca 35% golvbrunnsanslutning, rörgenomföring och ca 65% tätskikt</a:t>
            </a:r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329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36789-691A-C341-95C4-779AF041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Vattenskadecentrum - Samarbetsgrupp</a:t>
            </a:r>
          </a:p>
        </p:txBody>
      </p:sp>
      <p:pic>
        <p:nvPicPr>
          <p:cNvPr id="4" name="Picture 2" descr="dina-forsakringar-logo2">
            <a:extLst>
              <a:ext uri="{FF2B5EF4-FFF2-40B4-BE49-F238E27FC236}">
                <a16:creationId xmlns:a16="http://schemas.microsoft.com/office/drawing/2014/main" id="{631BB3F5-71E1-49C1-8AC4-32C4EF95E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87" y="1744047"/>
            <a:ext cx="230505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olksam-logo2">
            <a:extLst>
              <a:ext uri="{FF2B5EF4-FFF2-40B4-BE49-F238E27FC236}">
                <a16:creationId xmlns:a16="http://schemas.microsoft.com/office/drawing/2014/main" id="{A76A3F37-59DF-4FE5-A370-5A1ED0B05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98" y="3302643"/>
            <a:ext cx="2333539" cy="5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Lansforsakringar-logo3">
            <a:extLst>
              <a:ext uri="{FF2B5EF4-FFF2-40B4-BE49-F238E27FC236}">
                <a16:creationId xmlns:a16="http://schemas.microsoft.com/office/drawing/2014/main" id="{22E49C31-FDE5-419D-B193-9BE4E4960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68" y="4065365"/>
            <a:ext cx="333375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trygg-hansa-logo3">
            <a:extLst>
              <a:ext uri="{FF2B5EF4-FFF2-40B4-BE49-F238E27FC236}">
                <a16:creationId xmlns:a16="http://schemas.microsoft.com/office/drawing/2014/main" id="{33E3AEFD-59F3-4FD3-927D-30CC3B4A8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43751"/>
            <a:ext cx="33337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http://media.gradenmattsson.se/2012/10/if.jpg">
            <a:extLst>
              <a:ext uri="{FF2B5EF4-FFF2-40B4-BE49-F238E27FC236}">
                <a16:creationId xmlns:a16="http://schemas.microsoft.com/office/drawing/2014/main" id="{3948533D-B630-4831-B59C-EB453C2E2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24" y="1807990"/>
            <a:ext cx="1037201" cy="101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54F60DB0-8FE2-48DA-8A27-D75CBF78779E}"/>
              </a:ext>
            </a:extLst>
          </p:cNvPr>
          <p:cNvGrpSpPr>
            <a:grpSpLocks noChangeAspect="1"/>
          </p:cNvGrpSpPr>
          <p:nvPr/>
        </p:nvGrpSpPr>
        <p:grpSpPr>
          <a:xfrm>
            <a:off x="7377635" y="2144538"/>
            <a:ext cx="4647010" cy="3232628"/>
            <a:chOff x="7377635" y="2516013"/>
            <a:chExt cx="4647010" cy="3232628"/>
          </a:xfrm>
        </p:grpSpPr>
        <p:pic>
          <p:nvPicPr>
            <p:cNvPr id="8" name="Picture 18" descr="Utskrift">
              <a:extLst>
                <a:ext uri="{FF2B5EF4-FFF2-40B4-BE49-F238E27FC236}">
                  <a16:creationId xmlns:a16="http://schemas.microsoft.com/office/drawing/2014/main" id="{B58D68DA-85D5-42E9-B664-463E7D9443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7635" y="4138732"/>
              <a:ext cx="1234262" cy="1609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2" descr="http://img.clearsearch.se/mysite/rendermedia/43/9/45ee341b-5372-4f16-80ef-2bb7857645c7_LARGE.png">
              <a:extLst>
                <a:ext uri="{FF2B5EF4-FFF2-40B4-BE49-F238E27FC236}">
                  <a16:creationId xmlns:a16="http://schemas.microsoft.com/office/drawing/2014/main" id="{C1B227DC-0F1C-415F-8635-C22CB9B24A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7635" y="2516013"/>
              <a:ext cx="1313569" cy="1313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4" descr="http://d20tdhwx2i89n1.cloudfront.net/image/upload/t_next_gen_logo_limit_x2/htghn0lllxfy1xn5gro90q.jpg">
              <a:extLst>
                <a:ext uri="{FF2B5EF4-FFF2-40B4-BE49-F238E27FC236}">
                  <a16:creationId xmlns:a16="http://schemas.microsoft.com/office/drawing/2014/main" id="{ECC4A2D2-650F-4516-9BCD-D55CCB68E1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455" y="2516013"/>
              <a:ext cx="1392089" cy="1422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6" descr="https://pbs.twimg.com/profile_images/1416982503/Loggan.jpg">
              <a:extLst>
                <a:ext uri="{FF2B5EF4-FFF2-40B4-BE49-F238E27FC236}">
                  <a16:creationId xmlns:a16="http://schemas.microsoft.com/office/drawing/2014/main" id="{1A804094-AC79-4950-A3AB-5C6FA9EEAD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455" y="4155185"/>
              <a:ext cx="1442584" cy="1431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0BFB160E-51BD-42DB-9642-BFCF5EE0C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7795" y="2732845"/>
              <a:ext cx="1466850" cy="1038225"/>
            </a:xfrm>
            <a:prstGeom prst="rect">
              <a:avLst/>
            </a:prstGeom>
          </p:spPr>
        </p:pic>
      </p:grpSp>
      <p:pic>
        <p:nvPicPr>
          <p:cNvPr id="14" name="Bildobjekt 13" descr="En bild som visar clipart&#10;&#10;Automatiskt genererad beskrivning">
            <a:extLst>
              <a:ext uri="{FF2B5EF4-FFF2-40B4-BE49-F238E27FC236}">
                <a16:creationId xmlns:a16="http://schemas.microsoft.com/office/drawing/2014/main" id="{5951236C-6AA6-4BD3-A1CE-E80024EF14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34" y="4707022"/>
            <a:ext cx="1642503" cy="57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39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9EF134-0180-4D99-8C13-8717C9DBF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902965" cy="3708895"/>
          </a:xfrm>
          <a:noFill/>
        </p:spPr>
        <p:txBody>
          <a:bodyPr>
            <a:normAutofit/>
          </a:bodyPr>
          <a:lstStyle/>
          <a:p>
            <a:pPr algn="l"/>
            <a:br>
              <a:rPr lang="sv-SE" sz="4400" dirty="0"/>
            </a:br>
            <a:br>
              <a:rPr lang="sv-SE" sz="4400" dirty="0"/>
            </a:br>
            <a:br>
              <a:rPr lang="sv-SE" sz="4400" dirty="0"/>
            </a:br>
            <a:r>
              <a:rPr lang="sv-SE" sz="4400" dirty="0"/>
              <a:t>Mer info:</a:t>
            </a:r>
            <a:br>
              <a:rPr lang="sv-SE" sz="4400" dirty="0"/>
            </a:br>
            <a:r>
              <a:rPr lang="sv-SE" sz="2400" dirty="0"/>
              <a:t>www.vattenskadecentrum.se</a:t>
            </a:r>
            <a:endParaRPr lang="sv-SE" sz="4400" dirty="0"/>
          </a:p>
        </p:txBody>
      </p:sp>
      <p:pic>
        <p:nvPicPr>
          <p:cNvPr id="4" name="Bildobjekt 3" descr="En bild som visar text&#10;&#10;Beskrivning genererad med mycket hög exakthet">
            <a:extLst>
              <a:ext uri="{FF2B5EF4-FFF2-40B4-BE49-F238E27FC236}">
                <a16:creationId xmlns:a16="http://schemas.microsoft.com/office/drawing/2014/main" id="{F981ADAF-8539-4AC0-AD82-52DD3E8D4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6" r="-1" b="-1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5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36789-691A-C341-95C4-779AF041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Vattenskadecentrum har som uppgift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DFBDEB-854B-3F4F-9798-27DC5832B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7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- att undersöka och sprida information om orsaker till vattenskador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Leda till förbättring av				</a:t>
            </a:r>
          </a:p>
          <a:p>
            <a:r>
              <a:rPr lang="sv-SE" dirty="0"/>
              <a:t> Byggregler, branschregler</a:t>
            </a:r>
          </a:p>
          <a:p>
            <a:r>
              <a:rPr lang="sv-SE" dirty="0"/>
              <a:t> Byggmetoder</a:t>
            </a:r>
          </a:p>
          <a:p>
            <a:r>
              <a:rPr lang="sv-SE" dirty="0"/>
              <a:t> Material</a:t>
            </a:r>
          </a:p>
          <a:p>
            <a:r>
              <a:rPr lang="sv-SE" dirty="0"/>
              <a:t> Utbildning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 Färre vattenskador</a:t>
            </a:r>
          </a:p>
          <a:p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CEFCFDF9-BEAB-4A1A-87B0-2FC3CF5EE5D9}"/>
              </a:ext>
            </a:extLst>
          </p:cNvPr>
          <p:cNvGrpSpPr/>
          <p:nvPr/>
        </p:nvGrpSpPr>
        <p:grpSpPr>
          <a:xfrm>
            <a:off x="7911035" y="3887139"/>
            <a:ext cx="4061890" cy="1232382"/>
            <a:chOff x="7911035" y="3887139"/>
            <a:chExt cx="4061890" cy="1232382"/>
          </a:xfrm>
        </p:grpSpPr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CE5734A7-0DE1-4A85-8B26-CB4DE2ABD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911035" y="3887139"/>
              <a:ext cx="961484" cy="12270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6C03D8AF-2C37-4592-8706-7FB79E02EC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39225" y="3887139"/>
              <a:ext cx="2933700" cy="1232382"/>
              <a:chOff x="2486247" y="2528111"/>
              <a:chExt cx="6025696" cy="2531260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AAFC465F-D295-4E2A-9E24-7A8CF9CC5D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6247" y="2528111"/>
                <a:ext cx="1792976" cy="25312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3">
                <a:extLst>
                  <a:ext uri="{FF2B5EF4-FFF2-40B4-BE49-F238E27FC236}">
                    <a16:creationId xmlns:a16="http://schemas.microsoft.com/office/drawing/2014/main" id="{25C7A484-6034-40B1-990B-18BC2A2BF9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8942" y="2540315"/>
                <a:ext cx="1790892" cy="251905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4">
                <a:extLst>
                  <a:ext uri="{FF2B5EF4-FFF2-40B4-BE49-F238E27FC236}">
                    <a16:creationId xmlns:a16="http://schemas.microsoft.com/office/drawing/2014/main" id="{8CC70BE1-F702-4556-BB75-D2169968B5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2240" y="2542224"/>
                <a:ext cx="1779703" cy="251714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" name="textruta 8">
            <a:extLst>
              <a:ext uri="{FF2B5EF4-FFF2-40B4-BE49-F238E27FC236}">
                <a16:creationId xmlns:a16="http://schemas.microsoft.com/office/drawing/2014/main" id="{35C46162-EFC4-46D8-A782-4A96C1471E0B}"/>
              </a:ext>
            </a:extLst>
          </p:cNvPr>
          <p:cNvSpPr txBox="1"/>
          <p:nvPr/>
        </p:nvSpPr>
        <p:spPr>
          <a:xfrm>
            <a:off x="7597634" y="2963990"/>
            <a:ext cx="3746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 Utveckla branschregler</a:t>
            </a:r>
          </a:p>
        </p:txBody>
      </p:sp>
    </p:spTree>
    <p:extLst>
      <p:ext uri="{BB962C8B-B14F-4D97-AF65-F5344CB8AC3E}">
        <p14:creationId xmlns:p14="http://schemas.microsoft.com/office/powerpoint/2010/main" val="183747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AD64D2-1F93-46B1-85EB-94348C0C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Vattenskaderapport – årlig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25053C-59DF-4776-A3D6-1F393D53B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 Start 2002</a:t>
            </a:r>
          </a:p>
          <a:p>
            <a:r>
              <a:rPr lang="sv-SE" dirty="0"/>
              <a:t> Årligen sedan 2008</a:t>
            </a: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FEDA614B-2F2F-4CCB-A201-31F17827E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83" y="3280790"/>
            <a:ext cx="2002473" cy="26888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6">
            <a:extLst>
              <a:ext uri="{FF2B5EF4-FFF2-40B4-BE49-F238E27FC236}">
                <a16:creationId xmlns:a16="http://schemas.microsoft.com/office/drawing/2014/main" id="{8B5E9678-A130-418B-B717-1DA10EC51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713" y="3284538"/>
            <a:ext cx="2023532" cy="26850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78085EC-9C5B-4EFB-942F-53650D25A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302" y="3280790"/>
            <a:ext cx="1911778" cy="27075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CFD38E8-ED90-4E3C-901C-099C4B731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1040" y="1927240"/>
            <a:ext cx="2951479" cy="424972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721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E4A4FE-A7BC-4BFA-88FD-882C9B9D6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Rapportering viktigast för statistiken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8429BEA6-8C87-4F42-814E-91C52B9427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814943"/>
              </p:ext>
            </p:extLst>
          </p:nvPr>
        </p:nvGraphicFramePr>
        <p:xfrm>
          <a:off x="838200" y="1791249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66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2C308F-9E94-471E-8E02-1C4D022D9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 sker skadorna?  2019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CD0F1F22-731D-4C88-8089-66EC32B840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152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CCFB59-90CE-4A60-B369-98020C70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 sker skadorna?   2014-2019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D1E890CB-EFB9-49CF-B158-38A9E87B55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5605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8136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CCFB59-90CE-4A60-B369-98020C70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 sker skadorna?   2014-2019</a:t>
            </a:r>
            <a:br>
              <a:rPr lang="sv-SE" dirty="0"/>
            </a:br>
            <a:r>
              <a:rPr lang="sv-SE" dirty="0"/>
              <a:t>Exkl. ”Annat utrymme”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D1E890CB-EFB9-49CF-B158-38A9E87B55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9542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096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39AB78-6D62-4923-975D-EC2841546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Jmf Bad/dusch och kök 2014 - 2019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E42BD35F-3F2C-425B-AD67-B6A1F7D7C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7743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8232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-mall VSC.potx" id="{30ECD6F5-FA6E-4F82-AA1B-47606C71FD4D}" vid="{29FAA456-A86A-42AB-A7C0-85F9FD79AFD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246</Words>
  <Application>Microsoft Office PowerPoint</Application>
  <PresentationFormat>Bredbild</PresentationFormat>
  <Paragraphs>59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Office-tema</vt:lpstr>
      <vt:lpstr>Vattenskade- rapport 2019 </vt:lpstr>
      <vt:lpstr>Vattenskadecentrum - Samarbetsgrupp</vt:lpstr>
      <vt:lpstr>Vattenskadecentrum har som uppgift</vt:lpstr>
      <vt:lpstr>Vattenskaderapport – årlig</vt:lpstr>
      <vt:lpstr>Rapportering viktigast för statistiken</vt:lpstr>
      <vt:lpstr>Var sker skadorna?  2019</vt:lpstr>
      <vt:lpstr>Var sker skadorna?   2014-2019</vt:lpstr>
      <vt:lpstr>Var sker skadorna?   2014-2019 Exkl. ”Annat utrymme”</vt:lpstr>
      <vt:lpstr>Jmf Bad/dusch och kök 2014 - 2019</vt:lpstr>
      <vt:lpstr>Vad orsakar skadorna?  2019</vt:lpstr>
      <vt:lpstr>Vad orsakar skadorna?   2014-2019</vt:lpstr>
      <vt:lpstr>Jmf Vad orsakar skadorna 2014 - 2019</vt:lpstr>
      <vt:lpstr>Ledningssystem – 2019</vt:lpstr>
      <vt:lpstr>Ledningssystem – skadeorsaker – 2019</vt:lpstr>
      <vt:lpstr>Utrustning – 2019</vt:lpstr>
      <vt:lpstr>Utrustning – 2014-2019 </vt:lpstr>
      <vt:lpstr>Utrustning</vt:lpstr>
      <vt:lpstr>Tätskikt – 2019</vt:lpstr>
      <vt:lpstr>Tätskikt - 2019</vt:lpstr>
      <vt:lpstr>   Mer info: www.vattenskadecentrum.se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Om VSC - Statistik - Problem - På G</dc:title>
  <dc:creator>Helmerson, Thomas</dc:creator>
  <cp:lastModifiedBy>Helmerson, Thomas</cp:lastModifiedBy>
  <cp:revision>54</cp:revision>
  <cp:lastPrinted>2020-02-18T08:08:34Z</cp:lastPrinted>
  <dcterms:created xsi:type="dcterms:W3CDTF">2019-09-15T12:16:59Z</dcterms:created>
  <dcterms:modified xsi:type="dcterms:W3CDTF">2020-03-31T14:17:49Z</dcterms:modified>
</cp:coreProperties>
</file>